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62" r:id="rId4"/>
    <p:sldId id="263" r:id="rId5"/>
    <p:sldId id="281" r:id="rId6"/>
    <p:sldId id="283" r:id="rId7"/>
    <p:sldId id="275" r:id="rId8"/>
    <p:sldId id="282" r:id="rId9"/>
    <p:sldId id="277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A0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41" autoAdjust="0"/>
    <p:restoredTop sz="94660"/>
  </p:normalViewPr>
  <p:slideViewPr>
    <p:cSldViewPr snapToGrid="0">
      <p:cViewPr varScale="1">
        <p:scale>
          <a:sx n="90" d="100"/>
          <a:sy n="90" d="100"/>
        </p:scale>
        <p:origin x="33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99A73-0097-48B1-8197-3D5693CBCBAB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0F6CD-925D-488C-A69D-1F0F4203BB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261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0F6CD-925D-488C-A69D-1F0F4203BB9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593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0F6CD-925D-488C-A69D-1F0F4203BB9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434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0F6CD-925D-488C-A69D-1F0F4203BB9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11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0F6CD-925D-488C-A69D-1F0F4203BB9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458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0F6CD-925D-488C-A69D-1F0F4203BB9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470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0F6CD-925D-488C-A69D-1F0F4203BB9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102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0F6CD-925D-488C-A69D-1F0F4203BB9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932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0F6CD-925D-488C-A69D-1F0F4203BB9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240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0F6CD-925D-488C-A69D-1F0F4203BB9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255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76C56B2-C714-4AD3-9AC2-A329EABF8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71436"/>
      </p:ext>
    </p:extLst>
  </p:cSld>
  <p:clrMapOvr>
    <a:masterClrMapping/>
  </p:clrMapOvr>
  <p:transition spd="med" advClick="0" advTm="0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20DB1A-DED3-440B-9D77-AF127009D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A6018B0-3D9E-4451-821F-E91308EB44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B14FD1-EB2F-4EFA-B3D2-EF7D94860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1C8CEE-1706-4479-A59B-FCA017E9F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3C87-DEAF-4467-9B88-FB35CDA2289E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07425E-9DDF-4422-AA3D-5A192908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3C1EE2-68B6-4A1F-91AD-94BBAAC5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90EC-172C-4650-839E-6E570F8F4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598595"/>
      </p:ext>
    </p:extLst>
  </p:cSld>
  <p:clrMapOvr>
    <a:masterClrMapping/>
  </p:clrMapOvr>
  <p:transition spd="med" advClick="0" advTm="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1CC912-D33A-40EB-AF3D-F50C1D0C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D8FEA1B-51B7-49E4-8A10-8618056E42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526736-09D0-4A6A-BC89-05A1FA66D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3C87-DEAF-4467-9B88-FB35CDA2289E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92CCCE-9D1B-4463-8197-ED5774699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6E8D6B-0E19-4698-8525-94EAE3171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90EC-172C-4650-839E-6E570F8F4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241066"/>
      </p:ext>
    </p:extLst>
  </p:cSld>
  <p:clrMapOvr>
    <a:masterClrMapping/>
  </p:clrMapOvr>
  <p:transition spd="med" advClick="0" advTm="0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24B57DC-2143-4BCB-894A-DF9F6D585F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BEAFDC-A5AD-4119-A1FB-E84E44DCE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715764-C1B5-4D9C-8C0E-4F6DBF95D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3C87-DEAF-4467-9B88-FB35CDA2289E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459523-A741-474D-B7D6-EFDF368C0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697934-6942-462B-B8F7-EA007A8A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90EC-172C-4650-839E-6E570F8F4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478281"/>
      </p:ext>
    </p:extLst>
  </p:cSld>
  <p:clrMapOvr>
    <a:masterClrMapping/>
  </p:clrMapOvr>
  <p:transition spd="med" advClick="0" advTm="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066DDC37-A61B-48CC-8C3A-7E31E12F7C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44767"/>
      </p:ext>
    </p:extLst>
  </p:cSld>
  <p:clrMapOvr>
    <a:masterClrMapping/>
  </p:clrMapOvr>
  <p:transition spd="med" advClick="0" advTm="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066DDC37-A61B-48CC-8C3A-7E31E12F7C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FA6DCE8-17DD-4813-BF4D-8165F8458AEA}"/>
              </a:ext>
            </a:extLst>
          </p:cNvPr>
          <p:cNvSpPr/>
          <p:nvPr userDrawn="1"/>
        </p:nvSpPr>
        <p:spPr>
          <a:xfrm>
            <a:off x="350752" y="53132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</p:spTree>
    <p:extLst>
      <p:ext uri="{BB962C8B-B14F-4D97-AF65-F5344CB8AC3E}">
        <p14:creationId xmlns:p14="http://schemas.microsoft.com/office/powerpoint/2010/main" val="2597591715"/>
      </p:ext>
    </p:extLst>
  </p:cSld>
  <p:clrMapOvr>
    <a:masterClrMapping/>
  </p:clrMapOvr>
  <p:transition spd="med" advClick="0" advTm="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5C8B34-E9B2-4163-BA12-6D3F7EA6F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4C996A-4645-41BA-A7AF-8F7B3E1CC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EA8A82-6216-4A09-8A7C-F32C4475E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3C87-DEAF-4467-9B88-FB35CDA2289E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049552-D90D-4219-80B7-3A6731671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C8EE89-E1E3-4BBC-8277-B71A86A4F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90EC-172C-4650-839E-6E570F8F4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066360"/>
      </p:ext>
    </p:extLst>
  </p:cSld>
  <p:clrMapOvr>
    <a:masterClrMapping/>
  </p:clrMapOvr>
  <p:transition spd="med" advClick="0" advTm="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E7A3AA-0420-4525-8DF1-AC007945D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BB450-A7D3-4C3C-B7C3-C13E352F1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7157D3-59A7-422C-9F27-1FC5B715C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C8A770-3BC6-4C7F-A175-BDCC2F532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3C87-DEAF-4467-9B88-FB35CDA2289E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FA2586-90CA-4DC1-B772-2694D19BD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5C77F8-993D-47B6-9FB9-9138C4A1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90EC-172C-4650-839E-6E570F8F4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966503"/>
      </p:ext>
    </p:extLst>
  </p:cSld>
  <p:clrMapOvr>
    <a:masterClrMapping/>
  </p:clrMapOvr>
  <p:transition spd="med" advClick="0" advTm="0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699DE-746C-49E2-85E8-1DCAEAB2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6D47DE-6193-4BA4-B905-C55FAFD30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BD07D1-E9C7-4D97-8813-677AD9216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0902EC-BABB-4CF7-A1A3-03F7903A2D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C3DB8A-9E37-4040-9CBE-0F8F4003E4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0B6F152-5202-4192-80BC-37FC0996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3C87-DEAF-4467-9B88-FB35CDA2289E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E887412-F307-4DA3-8F83-0AFA3B8E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1FC945E-7B85-4BBA-A074-1E2D1554A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90EC-172C-4650-839E-6E570F8F4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840701"/>
      </p:ext>
    </p:extLst>
  </p:cSld>
  <p:clrMapOvr>
    <a:masterClrMapping/>
  </p:clrMapOvr>
  <p:transition spd="med" advClick="0" advTm="0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A3D3BC-4A04-4390-A3B8-F04606F55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F6CC0E-DD9F-4727-B7ED-EE35C1C0D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3C87-DEAF-4467-9B88-FB35CDA2289E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90846C-4D7B-4D88-AE3C-062B180CF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6AFBDC-7070-4497-9EF1-75B2224AE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90EC-172C-4650-839E-6E570F8F4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937346"/>
      </p:ext>
    </p:extLst>
  </p:cSld>
  <p:clrMapOvr>
    <a:masterClrMapping/>
  </p:clrMapOvr>
  <p:transition spd="med" advClick="0" advTm="0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F9C1CD3-C8EE-4379-BB57-2446326BB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3C87-DEAF-4467-9B88-FB35CDA2289E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D8BD52-511D-4464-A924-6D4614202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5346BE-D50D-4381-9EF7-3807C7FC9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90EC-172C-4650-839E-6E570F8F4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42690"/>
      </p:ext>
    </p:extLst>
  </p:cSld>
  <p:clrMapOvr>
    <a:masterClrMapping/>
  </p:clrMapOvr>
  <p:transition spd="med" advClick="0" advTm="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1DFF8-A7D9-48A0-9EAE-75DA08A5E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D126B9-FCA1-4EBC-BCD1-DE68DE78E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5562D9-C411-4772-854D-F64E694E8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D6FE58-BA06-4687-B639-1591D5BAF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3C87-DEAF-4467-9B88-FB35CDA2289E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D799CB-1F23-4909-9162-7ED1EC5CC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48E0E7-96B9-4845-9432-025059C77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90EC-172C-4650-839E-6E570F8F4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35393"/>
      </p:ext>
    </p:extLst>
  </p:cSld>
  <p:clrMapOvr>
    <a:masterClrMapping/>
  </p:clrMapOvr>
  <p:transition spd="med" advClick="0" advTm="0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2D7DFB0-39F8-4950-BB31-87D69D7FD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F22EA1-9DCF-44C1-AA63-5A9E93992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77302E-4E14-43EA-87ED-03C0645889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3C87-DEAF-4467-9B88-FB35CDA2289E}" type="datetimeFigureOut">
              <a:rPr lang="zh-CN" altLang="en-US" smtClean="0"/>
              <a:t>2019/7/26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F433D1-7641-4A04-B9FB-B51163CA55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1C07DD-9B67-431D-81DB-8FF2AABC0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290EC-172C-4650-839E-6E570F8F4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939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med" advClick="0" advTm="0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1.emf"/><Relationship Id="rId7" Type="http://schemas.openxmlformats.org/officeDocument/2006/relationships/image" Target="../media/image5.emf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emf"/><Relationship Id="rId10" Type="http://schemas.openxmlformats.org/officeDocument/2006/relationships/image" Target="../media/image8.emf"/><Relationship Id="rId4" Type="http://schemas.openxmlformats.org/officeDocument/2006/relationships/image" Target="../media/image12.png"/><Relationship Id="rId9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image" Target="../media/image9.emf"/><Relationship Id="rId3" Type="http://schemas.openxmlformats.org/officeDocument/2006/relationships/image" Target="../media/image14.png"/><Relationship Id="rId7" Type="http://schemas.openxmlformats.org/officeDocument/2006/relationships/image" Target="../media/image3.emf"/><Relationship Id="rId12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image" Target="../media/image7.emf"/><Relationship Id="rId5" Type="http://schemas.openxmlformats.org/officeDocument/2006/relationships/image" Target="../media/image16.emf"/><Relationship Id="rId10" Type="http://schemas.openxmlformats.org/officeDocument/2006/relationships/image" Target="../media/image6.emf"/><Relationship Id="rId4" Type="http://schemas.openxmlformats.org/officeDocument/2006/relationships/image" Target="../media/image15.emf"/><Relationship Id="rId9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10" Type="http://schemas.openxmlformats.org/officeDocument/2006/relationships/image" Target="../media/image20.png"/><Relationship Id="rId4" Type="http://schemas.openxmlformats.org/officeDocument/2006/relationships/image" Target="../media/image6.emf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10" Type="http://schemas.openxmlformats.org/officeDocument/2006/relationships/image" Target="../media/image23.png"/><Relationship Id="rId4" Type="http://schemas.openxmlformats.org/officeDocument/2006/relationships/image" Target="../media/image6.emf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emf"/><Relationship Id="rId11" Type="http://schemas.openxmlformats.org/officeDocument/2006/relationships/image" Target="../media/image27.JPG"/><Relationship Id="rId5" Type="http://schemas.openxmlformats.org/officeDocument/2006/relationships/image" Target="../media/image7.emf"/><Relationship Id="rId10" Type="http://schemas.openxmlformats.org/officeDocument/2006/relationships/image" Target="../media/image26.JPG"/><Relationship Id="rId4" Type="http://schemas.openxmlformats.org/officeDocument/2006/relationships/image" Target="../media/image6.emf"/><Relationship Id="rId9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8.pn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3.emf"/><Relationship Id="rId12" Type="http://schemas.openxmlformats.org/officeDocument/2006/relationships/image" Target="../media/image4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emf"/><Relationship Id="rId11" Type="http://schemas.openxmlformats.org/officeDocument/2006/relationships/image" Target="../media/image3.emf"/><Relationship Id="rId5" Type="http://schemas.openxmlformats.org/officeDocument/2006/relationships/image" Target="../media/image31.emf"/><Relationship Id="rId15" Type="http://schemas.openxmlformats.org/officeDocument/2006/relationships/image" Target="../media/image6.emf"/><Relationship Id="rId10" Type="http://schemas.openxmlformats.org/officeDocument/2006/relationships/image" Target="../media/image34.emf"/><Relationship Id="rId4" Type="http://schemas.openxmlformats.org/officeDocument/2006/relationships/image" Target="../media/image30.png"/><Relationship Id="rId9" Type="http://schemas.openxmlformats.org/officeDocument/2006/relationships/image" Target="../media/image16.emf"/><Relationship Id="rId14" Type="http://schemas.openxmlformats.org/officeDocument/2006/relationships/image" Target="../media/image3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餐桌&#10;&#10;描述已自动生成">
            <a:extLst>
              <a:ext uri="{FF2B5EF4-FFF2-40B4-BE49-F238E27FC236}">
                <a16:creationId xmlns:a16="http://schemas.microsoft.com/office/drawing/2014/main" id="{B503F60F-BB36-427C-AF29-9C021941E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0475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EDA2B0D-3A82-4FA7-BE02-DF693EC0F7BC}"/>
              </a:ext>
            </a:extLst>
          </p:cNvPr>
          <p:cNvSpPr/>
          <p:nvPr/>
        </p:nvSpPr>
        <p:spPr>
          <a:xfrm>
            <a:off x="8073084" y="2150933"/>
            <a:ext cx="3525870" cy="2264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游戏简介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这是一部呼吁人们关注全球温室效应的平台跳跃类动作游戏。玩家需要操作北极熊，借助喷气背包通过漂浮着的破碎浮冰，最终回到安全的冰川上。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8304B6D-AF59-4A8F-8D2E-C9A38BF021C0}"/>
              </a:ext>
            </a:extLst>
          </p:cNvPr>
          <p:cNvSpPr/>
          <p:nvPr/>
        </p:nvSpPr>
        <p:spPr>
          <a:xfrm>
            <a:off x="1101200" y="2167613"/>
            <a:ext cx="3159853" cy="2264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游戏名称：我想回家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Leap For Home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游戏类型：动作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平台跳跃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游戏时长：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3-5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游戏平台：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HTC VIVE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游戏用户：青少年用户为主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A5A291-32EC-4FDD-8A4F-59E290DD7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4403"/>
            <a:ext cx="4513500" cy="602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633E1C-B507-47FA-A197-8C2221D19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376" y="5384629"/>
            <a:ext cx="4456125" cy="516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D56AED7-7E5D-473B-BBCC-5273D31A9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515501" y="5404454"/>
            <a:ext cx="3676499" cy="4909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48997CC-A6C3-4508-A9A1-B8EC218E0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950" y="6078834"/>
            <a:ext cx="3133172" cy="36323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11C5117-A81D-449A-A0BA-F99DCA42B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589" y="6155022"/>
            <a:ext cx="3133172" cy="36323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6D50D2E-E4A9-488B-9175-0743B17617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lum bright="20000" contrast="-40000"/>
          </a:blip>
          <a:stretch>
            <a:fillRect/>
          </a:stretch>
        </p:blipFill>
        <p:spPr>
          <a:xfrm>
            <a:off x="286699" y="349853"/>
            <a:ext cx="1928600" cy="9409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18B9258-58EE-4925-8B5F-C5B8779A0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6019" y="385951"/>
            <a:ext cx="2120415" cy="102940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5424D26-DCBD-4FA9-AA38-365D559873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8364" y="531321"/>
            <a:ext cx="1615310" cy="67059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FE6759D-0325-4FF9-9100-C6AB0BAD5C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2426" y="644873"/>
            <a:ext cx="1318954" cy="62414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5C47C27-E17F-4BFB-A61D-93F5B1BB0D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56328" y="1170827"/>
            <a:ext cx="1792940" cy="867805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A8F9CE0B-6B07-4DD6-BD88-A06F700FC3BC}"/>
              </a:ext>
            </a:extLst>
          </p:cNvPr>
          <p:cNvSpPr/>
          <p:nvPr/>
        </p:nvSpPr>
        <p:spPr>
          <a:xfrm>
            <a:off x="697001" y="57567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78B5CDE-DA85-45E0-846B-6769E2D04BD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82122" y="1813579"/>
            <a:ext cx="778094" cy="323084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C1BC5D5-408A-4019-BAFB-96110E38D45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V="1">
            <a:off x="6917516" y="1684617"/>
            <a:ext cx="778094" cy="323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6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FD0E1D-15ED-41D3-89D0-86D43D70E6A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 bright="-20000" contrast="40000"/>
          </a:blip>
          <a:stretch>
            <a:fillRect/>
          </a:stretch>
        </p:blipFill>
        <p:spPr>
          <a:xfrm rot="5400000">
            <a:off x="-291522" y="3530842"/>
            <a:ext cx="3456267" cy="618038"/>
          </a:xfrm>
          <a:prstGeom prst="rect">
            <a:avLst/>
          </a:prstGeom>
        </p:spPr>
      </p:pic>
      <p:pic>
        <p:nvPicPr>
          <p:cNvPr id="3" name="图片 2" descr="图片包含 照片&#10;&#10;已生成极高可信度的说明">
            <a:extLst>
              <a:ext uri="{FF2B5EF4-FFF2-40B4-BE49-F238E27FC236}">
                <a16:creationId xmlns:a16="http://schemas.microsoft.com/office/drawing/2014/main" id="{BE5B129F-9259-4037-B19E-DE830C810D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44" y="3571411"/>
            <a:ext cx="1230174" cy="169288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2409FDF-D4CB-4576-A2B5-4CCD038669ED}"/>
              </a:ext>
            </a:extLst>
          </p:cNvPr>
          <p:cNvSpPr/>
          <p:nvPr/>
        </p:nvSpPr>
        <p:spPr>
          <a:xfrm>
            <a:off x="2095141" y="3489828"/>
            <a:ext cx="825860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          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玩家处于北极熊的第一视角。通过手柄上的按键开启背上喷气背包进行有限时间的滑翔，喷气背包有可恢复的能量槽，手柄转向控制飞行的方向。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       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当玩家通过一块块浮冰跳跃到终点时，游戏胜利。而当玩家不慎坠入海中时，该局游戏失败，玩家会被传送回起点，重新开始下一局。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BA5A291-32EC-4FDD-8A4F-59E290DD7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52408"/>
            <a:ext cx="4513500" cy="6027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8633E1C-B507-47FA-A197-8C2221D19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376" y="5502634"/>
            <a:ext cx="4456125" cy="5166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D56AED7-7E5D-473B-BBCC-5273D31A9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515501" y="5522459"/>
            <a:ext cx="3676499" cy="49093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48997CC-A6C3-4508-A9A1-B8EC218E0D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8950" y="6196839"/>
            <a:ext cx="3133172" cy="36323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11C5117-A81D-449A-A0BA-F99DCA42B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589" y="6273027"/>
            <a:ext cx="3133172" cy="363230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1006C747-45DC-4343-A96C-325E53074FA5}"/>
              </a:ext>
            </a:extLst>
          </p:cNvPr>
          <p:cNvGrpSpPr/>
          <p:nvPr/>
        </p:nvGrpSpPr>
        <p:grpSpPr>
          <a:xfrm>
            <a:off x="286699" y="349853"/>
            <a:ext cx="1928600" cy="940900"/>
            <a:chOff x="286699" y="349853"/>
            <a:chExt cx="1928600" cy="940900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A6D50D2E-E4A9-488B-9175-0743B17617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duotone>
                <a:prstClr val="black"/>
                <a:schemeClr val="accent5">
                  <a:tint val="45000"/>
                  <a:satMod val="400000"/>
                </a:schemeClr>
              </a:duotone>
              <a:lum bright="20000" contrast="-40000"/>
            </a:blip>
            <a:stretch>
              <a:fillRect/>
            </a:stretch>
          </p:blipFill>
          <p:spPr>
            <a:xfrm>
              <a:off x="286699" y="349853"/>
              <a:ext cx="1928600" cy="940900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FA6DCE8-17DD-4813-BF4D-8165F8458AEA}"/>
                </a:ext>
              </a:extLst>
            </p:cNvPr>
            <p:cNvSpPr/>
            <p:nvPr userDrawn="1"/>
          </p:nvSpPr>
          <p:spPr>
            <a:xfrm>
              <a:off x="697001" y="575674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核心玩法</a:t>
              </a:r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D18B9258-58EE-4925-8B5F-C5B8779A02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6019" y="385951"/>
            <a:ext cx="2120415" cy="102940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5424D26-DCBD-4FA9-AA38-365D559873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8364" y="531321"/>
            <a:ext cx="1615310" cy="67059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FE6759D-0325-4FF9-9100-C6AB0BAD5C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2426" y="644873"/>
            <a:ext cx="1318954" cy="62414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5C47C27-E17F-4BFB-A61D-93F5B1BB0D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56328" y="1170827"/>
            <a:ext cx="1792940" cy="8678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A4F64F-F31B-48D9-AFF6-58F7B10AB4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729" y="748356"/>
            <a:ext cx="4422541" cy="248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88303"/>
      </p:ext>
    </p:extLst>
  </p:cSld>
  <p:clrMapOvr>
    <a:masterClrMapping/>
  </p:clrMapOvr>
  <p:transition spd="med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" fill="hold" nodeType="afterEffect" p14:presetBounceEnd="7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7000">
                                          <p:cBhvr additive="base">
                                            <p:cTn id="1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7000">
                                          <p:cBhvr additive="base">
                                            <p:cTn id="1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7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7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F6D20B-DDC4-4D9F-B533-1E65C6DAD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99" y="2621764"/>
            <a:ext cx="1618190" cy="18948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EC0D01B-7CD2-4CB2-9492-6ED91A60852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172294">
            <a:off x="3700275" y="1483480"/>
            <a:ext cx="266426" cy="13165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09F58DA-2A95-478C-88FA-52FB0D6A531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5085545">
            <a:off x="4582516" y="2374112"/>
            <a:ext cx="266426" cy="13165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1E98432-93BC-49CA-8AF2-4C7AD9A4A0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4809158" y="3326387"/>
            <a:ext cx="266426" cy="1316554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951E0568-5DD2-47E6-839C-9AD7A466904A}"/>
              </a:ext>
            </a:extLst>
          </p:cNvPr>
          <p:cNvGrpSpPr/>
          <p:nvPr/>
        </p:nvGrpSpPr>
        <p:grpSpPr>
          <a:xfrm>
            <a:off x="4385825" y="1016767"/>
            <a:ext cx="1098858" cy="813167"/>
            <a:chOff x="5315335" y="1050285"/>
            <a:chExt cx="1098858" cy="81316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B899E4E-F49B-40D9-806F-746DF4F3F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5335" y="1050285"/>
              <a:ext cx="860625" cy="813167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4626793-BB79-41D7-8551-2BA9FDD0CD50}"/>
                </a:ext>
              </a:extLst>
            </p:cNvPr>
            <p:cNvSpPr/>
            <p:nvPr/>
          </p:nvSpPr>
          <p:spPr>
            <a:xfrm>
              <a:off x="5637124" y="1272414"/>
              <a:ext cx="7770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1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F20F88A-F58E-4A55-B12A-A1560FE81A8B}"/>
              </a:ext>
            </a:extLst>
          </p:cNvPr>
          <p:cNvGrpSpPr/>
          <p:nvPr/>
        </p:nvGrpSpPr>
        <p:grpSpPr>
          <a:xfrm>
            <a:off x="5807397" y="3444866"/>
            <a:ext cx="1067374" cy="813167"/>
            <a:chOff x="6838638" y="3478384"/>
            <a:chExt cx="1067374" cy="81316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E7DC86A-4B7B-4B8B-8294-76A5F9FD5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8638" y="3478384"/>
              <a:ext cx="860625" cy="813167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43A2338-8F2A-4A7A-A629-A8D418123280}"/>
                </a:ext>
              </a:extLst>
            </p:cNvPr>
            <p:cNvSpPr/>
            <p:nvPr/>
          </p:nvSpPr>
          <p:spPr>
            <a:xfrm>
              <a:off x="7128943" y="3715690"/>
              <a:ext cx="7770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3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71BAE06-89EA-494F-A58B-392F3EA21CD8}"/>
              </a:ext>
            </a:extLst>
          </p:cNvPr>
          <p:cNvGrpSpPr/>
          <p:nvPr/>
        </p:nvGrpSpPr>
        <p:grpSpPr>
          <a:xfrm>
            <a:off x="5382151" y="2228379"/>
            <a:ext cx="1182396" cy="947100"/>
            <a:chOff x="6413392" y="2110157"/>
            <a:chExt cx="1182396" cy="94710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4DDD6B8-8925-4FC1-8EB8-33E0A2A7C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13392" y="2110157"/>
              <a:ext cx="1023188" cy="947100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E94AB18-9C5B-4427-85D5-BA337B48BFA7}"/>
                </a:ext>
              </a:extLst>
            </p:cNvPr>
            <p:cNvSpPr/>
            <p:nvPr/>
          </p:nvSpPr>
          <p:spPr>
            <a:xfrm>
              <a:off x="6818719" y="2369618"/>
              <a:ext cx="7770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98C2FD76-EA2F-4ECA-A2BD-B51279EFB11B}"/>
              </a:ext>
            </a:extLst>
          </p:cNvPr>
          <p:cNvSpPr/>
          <p:nvPr/>
        </p:nvSpPr>
        <p:spPr>
          <a:xfrm>
            <a:off x="5389245" y="868299"/>
            <a:ext cx="39595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50A0BA"/>
                </a:solidFill>
              </a:rPr>
              <a:t>       部分浮冰有碎裂的视觉效果，时间到了会碎裂；还有的浮冰上有传送带，会让玩家进行不可控制的移动，以此增加随机性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00E5FE-B813-4CF9-94E6-DDEC5D70329C}"/>
              </a:ext>
            </a:extLst>
          </p:cNvPr>
          <p:cNvSpPr/>
          <p:nvPr/>
        </p:nvSpPr>
        <p:spPr>
          <a:xfrm>
            <a:off x="6668022" y="2255784"/>
            <a:ext cx="46902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50A0BA"/>
                </a:solidFill>
              </a:rPr>
              <a:t>       可以控制了玩家在游戏中跳跃的过程，避免了传统的平台跳跃类游戏对于跳跃的不可控，并通过</a:t>
            </a:r>
            <a:r>
              <a:rPr lang="en-US" altLang="zh-CN" sz="1600" dirty="0">
                <a:solidFill>
                  <a:srgbClr val="50A0BA"/>
                </a:solidFill>
              </a:rPr>
              <a:t>VR</a:t>
            </a:r>
            <a:r>
              <a:rPr lang="zh-CN" altLang="en-US" sz="1600" dirty="0">
                <a:solidFill>
                  <a:srgbClr val="50A0BA"/>
                </a:solidFill>
              </a:rPr>
              <a:t>视角直观表现出来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51E9618-5BC0-467E-B999-726C99CB6D7F}"/>
              </a:ext>
            </a:extLst>
          </p:cNvPr>
          <p:cNvSpPr/>
          <p:nvPr/>
        </p:nvSpPr>
        <p:spPr>
          <a:xfrm>
            <a:off x="6874771" y="3499292"/>
            <a:ext cx="4375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50A0BA"/>
                </a:solidFill>
              </a:rPr>
              <a:t>       通过</a:t>
            </a:r>
            <a:r>
              <a:rPr lang="en-US" altLang="zh-CN" sz="1600" dirty="0">
                <a:solidFill>
                  <a:srgbClr val="50A0BA"/>
                </a:solidFill>
              </a:rPr>
              <a:t>VR</a:t>
            </a:r>
            <a:r>
              <a:rPr lang="zh-CN" altLang="en-US" sz="1600" dirty="0">
                <a:solidFill>
                  <a:srgbClr val="50A0BA"/>
                </a:solidFill>
              </a:rPr>
              <a:t>设备的高交互性和视觉表现力，将环保主题生动地呈现出来，更加吸引低年龄的玩家，寓教于乐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BA5A291-32EC-4FDD-8A4F-59E290DD7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900" y="5029278"/>
            <a:ext cx="4513500" cy="6027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8633E1C-B507-47FA-A197-8C2221D194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7276" y="5079504"/>
            <a:ext cx="4456125" cy="5166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D56AED7-7E5D-473B-BBCC-5273D31A9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633401" y="5099329"/>
            <a:ext cx="3676499" cy="49093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48997CC-A6C3-4508-A9A1-B8EC218E0D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6850" y="5773709"/>
            <a:ext cx="3133172" cy="36323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11C5117-A81D-449A-A0BA-F99DCA42B0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3489" y="5849897"/>
            <a:ext cx="3133172" cy="36323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6D50D2E-E4A9-488B-9175-0743B176171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lum bright="20000" contrast="-40000"/>
          </a:blip>
          <a:stretch>
            <a:fillRect/>
          </a:stretch>
        </p:blipFill>
        <p:spPr>
          <a:xfrm>
            <a:off x="286699" y="349853"/>
            <a:ext cx="1928600" cy="9409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18B9258-58EE-4925-8B5F-C5B8779A02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70490" y="378770"/>
            <a:ext cx="2120415" cy="102940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5424D26-DCBD-4FA9-AA38-365D559873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2835" y="524140"/>
            <a:ext cx="1615310" cy="67059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FE6759D-0325-4FF9-9100-C6AB0BAD5C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2426" y="644873"/>
            <a:ext cx="1318954" cy="62414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E5C47C27-E17F-4BFB-A61D-93F5B1BB0D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56328" y="1170827"/>
            <a:ext cx="1792940" cy="867805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3B937095-E23F-49A3-B0E3-626301EDB4CA}"/>
              </a:ext>
            </a:extLst>
          </p:cNvPr>
          <p:cNvSpPr/>
          <p:nvPr/>
        </p:nvSpPr>
        <p:spPr>
          <a:xfrm>
            <a:off x="697001" y="56911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游戏特色</a:t>
            </a:r>
          </a:p>
        </p:txBody>
      </p:sp>
    </p:spTree>
    <p:extLst>
      <p:ext uri="{BB962C8B-B14F-4D97-AF65-F5344CB8AC3E}">
        <p14:creationId xmlns:p14="http://schemas.microsoft.com/office/powerpoint/2010/main" val="3207140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02053EFD-ECD5-43D0-A2A0-9D94A4BF2803}"/>
              </a:ext>
            </a:extLst>
          </p:cNvPr>
          <p:cNvSpPr/>
          <p:nvPr/>
        </p:nvSpPr>
        <p:spPr>
          <a:xfrm>
            <a:off x="4273249" y="5363750"/>
            <a:ext cx="1627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游戏场景俯视图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57F56F0-F71C-4DE7-8855-3E80128BD061}"/>
              </a:ext>
            </a:extLst>
          </p:cNvPr>
          <p:cNvSpPr/>
          <p:nvPr/>
        </p:nvSpPr>
        <p:spPr>
          <a:xfrm>
            <a:off x="9519478" y="2191259"/>
            <a:ext cx="18326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游戏场景总览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EDC3209-718D-4866-98D8-FA5631929AAB}"/>
              </a:ext>
            </a:extLst>
          </p:cNvPr>
          <p:cNvSpPr/>
          <p:nvPr/>
        </p:nvSpPr>
        <p:spPr>
          <a:xfrm>
            <a:off x="10166595" y="5363750"/>
            <a:ext cx="18730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游戏场景中的景物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A6D50D2E-E4A9-488B-9175-0743B17617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lum bright="20000" contrast="-40000"/>
          </a:blip>
          <a:stretch>
            <a:fillRect/>
          </a:stretch>
        </p:blipFill>
        <p:spPr>
          <a:xfrm>
            <a:off x="286699" y="349853"/>
            <a:ext cx="1928600" cy="9409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18B9258-58EE-4925-8B5F-C5B8779A0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019" y="385951"/>
            <a:ext cx="2120415" cy="102940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5424D26-DCBD-4FA9-AA38-365D55987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8364" y="531321"/>
            <a:ext cx="1615310" cy="67059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FE6759D-0325-4FF9-9100-C6AB0BAD5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2426" y="644873"/>
            <a:ext cx="1318954" cy="62414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5C47C27-E17F-4BFB-A61D-93F5B1BB0D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56328" y="1170827"/>
            <a:ext cx="1792940" cy="867805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6FA6DCE8-17DD-4813-BF4D-8165F8458AEA}"/>
              </a:ext>
            </a:extLst>
          </p:cNvPr>
          <p:cNvSpPr/>
          <p:nvPr/>
        </p:nvSpPr>
        <p:spPr>
          <a:xfrm>
            <a:off x="626239" y="57567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场景设计</a:t>
            </a:r>
          </a:p>
        </p:txBody>
      </p:sp>
      <p:pic>
        <p:nvPicPr>
          <p:cNvPr id="3" name="图片 2" descr="图片包含 餐桌, 自然&#10;&#10;描述已自动生成">
            <a:extLst>
              <a:ext uri="{FF2B5EF4-FFF2-40B4-BE49-F238E27FC236}">
                <a16:creationId xmlns:a16="http://schemas.microsoft.com/office/drawing/2014/main" id="{2BD1EF89-B173-4C04-9921-21860DAA45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67" y="3982827"/>
            <a:ext cx="3822020" cy="2411804"/>
          </a:xfrm>
          <a:prstGeom prst="rect">
            <a:avLst/>
          </a:prstGeom>
        </p:spPr>
      </p:pic>
      <p:pic>
        <p:nvPicPr>
          <p:cNvPr id="5" name="图片 4" descr="图片包含 天空&#10;&#10;描述已自动生成">
            <a:extLst>
              <a:ext uri="{FF2B5EF4-FFF2-40B4-BE49-F238E27FC236}">
                <a16:creationId xmlns:a16="http://schemas.microsoft.com/office/drawing/2014/main" id="{3DF8767A-525E-48E9-9A82-69B046F6D9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38" y="4142253"/>
            <a:ext cx="3790982" cy="2411804"/>
          </a:xfrm>
          <a:prstGeom prst="rect">
            <a:avLst/>
          </a:prstGeom>
        </p:spPr>
      </p:pic>
      <p:pic>
        <p:nvPicPr>
          <p:cNvPr id="7" name="图片 6" descr="图片包含 天空, 户外, 餐桌&#10;&#10;描述已自动生成">
            <a:extLst>
              <a:ext uri="{FF2B5EF4-FFF2-40B4-BE49-F238E27FC236}">
                <a16:creationId xmlns:a16="http://schemas.microsoft.com/office/drawing/2014/main" id="{7CA90C2F-B682-49D8-9F6F-54534CDDD9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687" y="226399"/>
            <a:ext cx="5923732" cy="361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029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0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02053EFD-ECD5-43D0-A2A0-9D94A4BF2803}"/>
              </a:ext>
            </a:extLst>
          </p:cNvPr>
          <p:cNvSpPr/>
          <p:nvPr/>
        </p:nvSpPr>
        <p:spPr>
          <a:xfrm>
            <a:off x="4077511" y="5164691"/>
            <a:ext cx="20184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会移动的浮冰（绿色）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57F56F0-F71C-4DE7-8855-3E80128BD061}"/>
              </a:ext>
            </a:extLst>
          </p:cNvPr>
          <p:cNvSpPr/>
          <p:nvPr/>
        </p:nvSpPr>
        <p:spPr>
          <a:xfrm>
            <a:off x="8429147" y="1912112"/>
            <a:ext cx="23374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固定位置的浮冰（白色）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EDC3209-718D-4866-98D8-FA5631929AAB}"/>
              </a:ext>
            </a:extLst>
          </p:cNvPr>
          <p:cNvSpPr/>
          <p:nvPr/>
        </p:nvSpPr>
        <p:spPr>
          <a:xfrm>
            <a:off x="10166595" y="5167025"/>
            <a:ext cx="18730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一段时间后会下沉的浮冰（蓝色）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A6D50D2E-E4A9-488B-9175-0743B17617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lum bright="20000" contrast="-40000"/>
          </a:blip>
          <a:stretch>
            <a:fillRect/>
          </a:stretch>
        </p:blipFill>
        <p:spPr>
          <a:xfrm>
            <a:off x="286699" y="349853"/>
            <a:ext cx="1928600" cy="9409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18B9258-58EE-4925-8B5F-C5B8779A0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019" y="385951"/>
            <a:ext cx="2120415" cy="102940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5424D26-DCBD-4FA9-AA38-365D55987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8364" y="531321"/>
            <a:ext cx="1615310" cy="67059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FE6759D-0325-4FF9-9100-C6AB0BAD5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2426" y="644873"/>
            <a:ext cx="1318954" cy="62414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5C47C27-E17F-4BFB-A61D-93F5B1BB0D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56328" y="1170827"/>
            <a:ext cx="1792940" cy="867805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6FA6DCE8-17DD-4813-BF4D-8165F8458AEA}"/>
              </a:ext>
            </a:extLst>
          </p:cNvPr>
          <p:cNvSpPr/>
          <p:nvPr/>
        </p:nvSpPr>
        <p:spPr>
          <a:xfrm>
            <a:off x="626239" y="57567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D1EF89-B173-4C04-9921-21860DAA45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241" y="3982827"/>
            <a:ext cx="3754271" cy="24118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F8767A-525E-48E9-9A82-69B046F6D9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499" y="3982827"/>
            <a:ext cx="3781981" cy="24118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A90C2F-B682-49D8-9F6F-54534CDDD9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5865" y="816540"/>
            <a:ext cx="4028797" cy="253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954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0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A6D50D2E-E4A9-488B-9175-0743B17617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lum bright="20000" contrast="-40000"/>
          </a:blip>
          <a:stretch>
            <a:fillRect/>
          </a:stretch>
        </p:blipFill>
        <p:spPr>
          <a:xfrm>
            <a:off x="286699" y="349853"/>
            <a:ext cx="1928600" cy="9409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18B9258-58EE-4925-8B5F-C5B8779A0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019" y="385951"/>
            <a:ext cx="2120415" cy="102940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5424D26-DCBD-4FA9-AA38-365D55987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8364" y="531321"/>
            <a:ext cx="1615310" cy="67059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FE6759D-0325-4FF9-9100-C6AB0BAD5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2426" y="644873"/>
            <a:ext cx="1318954" cy="62414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5C47C27-E17F-4BFB-A61D-93F5B1BB0D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56328" y="1170827"/>
            <a:ext cx="1792940" cy="867805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6FA6DCE8-17DD-4813-BF4D-8165F8458AEA}"/>
              </a:ext>
            </a:extLst>
          </p:cNvPr>
          <p:cNvSpPr/>
          <p:nvPr/>
        </p:nvSpPr>
        <p:spPr>
          <a:xfrm>
            <a:off x="638958" y="54950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游戏画面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18AB18-E9A0-4070-AD30-F08EA36F5E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2519" y="1611565"/>
            <a:ext cx="3953759" cy="22239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27457A6-C172-41A7-9AE1-93D5AB5C13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189" y="1611565"/>
            <a:ext cx="3953760" cy="22239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D98CBF-5140-4BB3-AD2B-81EA31CF37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189" y="4134545"/>
            <a:ext cx="3953760" cy="22239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6F5AE60-EDC3-4ABF-A7E9-9FB089705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0598" y="4127842"/>
            <a:ext cx="3965676" cy="223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308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087A312-E914-4F50-AA25-1C4DBACFD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109" y="481201"/>
            <a:ext cx="1264590" cy="192527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C9E32BA-B742-46B6-A396-60927DD1E5D1}"/>
              </a:ext>
            </a:extLst>
          </p:cNvPr>
          <p:cNvSpPr/>
          <p:nvPr/>
        </p:nvSpPr>
        <p:spPr>
          <a:xfrm rot="21586350">
            <a:off x="905598" y="2323041"/>
            <a:ext cx="307056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50A0BA"/>
                </a:solidFill>
              </a:rPr>
              <a:t>1. </a:t>
            </a:r>
            <a:r>
              <a:rPr lang="zh-CN" altLang="en-US" sz="2800" dirty="0">
                <a:solidFill>
                  <a:srgbClr val="50A0BA"/>
                </a:solidFill>
              </a:rPr>
              <a:t>我们计划未来可以加入不同游戏难度、奖励计分系统，以及隐藏要素。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D2C81F-BE12-411B-A263-D3389202E53C}"/>
              </a:ext>
            </a:extLst>
          </p:cNvPr>
          <p:cNvSpPr/>
          <p:nvPr/>
        </p:nvSpPr>
        <p:spPr>
          <a:xfrm rot="21573921">
            <a:off x="8295971" y="2112523"/>
            <a:ext cx="29282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50A0BA"/>
                </a:solidFill>
              </a:rPr>
              <a:t>3.</a:t>
            </a:r>
            <a:r>
              <a:rPr lang="zh-CN" altLang="en-US" sz="2800" dirty="0">
                <a:solidFill>
                  <a:srgbClr val="50A0BA"/>
                </a:solidFill>
              </a:rPr>
              <a:t>增加更多的随机场景，提升游戏的可玩度。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8164479-AE73-4495-A16B-D7DEE099814E}"/>
              </a:ext>
            </a:extLst>
          </p:cNvPr>
          <p:cNvSpPr/>
          <p:nvPr/>
        </p:nvSpPr>
        <p:spPr>
          <a:xfrm>
            <a:off x="4627344" y="2787599"/>
            <a:ext cx="293483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50A0BA"/>
                </a:solidFill>
              </a:rPr>
              <a:t>2.</a:t>
            </a:r>
            <a:r>
              <a:rPr lang="zh-CN" altLang="en-US" sz="2800" dirty="0">
                <a:solidFill>
                  <a:srgbClr val="50A0BA"/>
                </a:solidFill>
              </a:rPr>
              <a:t>完善故事背景，给游戏中出现的各种动物设计独立的台词和动作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BA5A291-32EC-4FDD-8A4F-59E290DD7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92950"/>
            <a:ext cx="4513500" cy="6027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8633E1C-B507-47FA-A197-8C2221D19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376" y="5243176"/>
            <a:ext cx="4456125" cy="516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D56AED7-7E5D-473B-BBCC-5273D31A9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515501" y="5263001"/>
            <a:ext cx="3676499" cy="49093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48997CC-A6C3-4508-A9A1-B8EC218E0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950" y="5937381"/>
            <a:ext cx="3133172" cy="36323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11C5117-A81D-449A-A0BA-F99DCA42B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589" y="6013569"/>
            <a:ext cx="3133172" cy="36323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1006C747-45DC-4343-A96C-325E53074FA5}"/>
              </a:ext>
            </a:extLst>
          </p:cNvPr>
          <p:cNvGrpSpPr/>
          <p:nvPr/>
        </p:nvGrpSpPr>
        <p:grpSpPr>
          <a:xfrm>
            <a:off x="286699" y="349853"/>
            <a:ext cx="1928600" cy="940900"/>
            <a:chOff x="286699" y="349853"/>
            <a:chExt cx="1928600" cy="94090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6D50D2E-E4A9-488B-9175-0743B17617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duotone>
                <a:prstClr val="black"/>
                <a:schemeClr val="accent5">
                  <a:tint val="45000"/>
                  <a:satMod val="400000"/>
                </a:schemeClr>
              </a:duotone>
              <a:lum bright="20000" contrast="-40000"/>
            </a:blip>
            <a:stretch>
              <a:fillRect/>
            </a:stretch>
          </p:blipFill>
          <p:spPr>
            <a:xfrm>
              <a:off x="286699" y="349853"/>
              <a:ext cx="1928600" cy="940900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FA6DCE8-17DD-4813-BF4D-8165F8458AEA}"/>
                </a:ext>
              </a:extLst>
            </p:cNvPr>
            <p:cNvSpPr/>
            <p:nvPr userDrawn="1"/>
          </p:nvSpPr>
          <p:spPr>
            <a:xfrm>
              <a:off x="697001" y="545964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未来设想</a:t>
              </a: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D18B9258-58EE-4925-8B5F-C5B8779A0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6019" y="385951"/>
            <a:ext cx="2120415" cy="102940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5424D26-DCBD-4FA9-AA38-365D559873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364" y="531321"/>
            <a:ext cx="1615310" cy="67059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FE6759D-0325-4FF9-9100-C6AB0BAD5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2426" y="644873"/>
            <a:ext cx="1318954" cy="62414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5C47C27-E17F-4BFB-A61D-93F5B1BB0D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56328" y="1170827"/>
            <a:ext cx="1792940" cy="86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95115"/>
      </p:ext>
    </p:extLst>
  </p:cSld>
  <p:clrMapOvr>
    <a:masterClrMapping/>
  </p:clrMapOvr>
  <p:transition spd="med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7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7000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7000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3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3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7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黑色, 服装&#10;&#10;已生成高可信度的说明">
            <a:extLst>
              <a:ext uri="{FF2B5EF4-FFF2-40B4-BE49-F238E27FC236}">
                <a16:creationId xmlns:a16="http://schemas.microsoft.com/office/drawing/2014/main" id="{923112D9-14DF-4841-85B9-205D72159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423" y="4423351"/>
            <a:ext cx="1199083" cy="164873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964597DC-50FB-43FB-95EA-2862BF6A1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63" y="4688388"/>
            <a:ext cx="1279701" cy="146567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CC197D3-B610-47F5-8966-99645DF5A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891" y="408359"/>
            <a:ext cx="1471986" cy="14609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0A90CD-C18B-4A64-9483-646DD9A3EA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303" y="952367"/>
            <a:ext cx="1589878" cy="1566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A09B65-CB56-4914-A946-7F7D0EB53A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7353" y="1930548"/>
            <a:ext cx="1549125" cy="1578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1FC9BC9-5B31-4A3B-8FF6-F1F3B5A394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0234" y="2307750"/>
            <a:ext cx="1023188" cy="947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168FE0-729C-447B-8CC5-7A90BF0376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7509" y="2086512"/>
            <a:ext cx="860625" cy="8131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86C5D5A-3D0A-4793-9B12-9AF21CECEB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1909" y="278829"/>
            <a:ext cx="1357875" cy="118626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D5EAD0C-17BE-4B6A-BC8A-E52D18BFDC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294" y="5585783"/>
            <a:ext cx="4513500" cy="6027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E808C67-BDC3-4FF4-BF70-14C6D0D369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53687" y="5828600"/>
            <a:ext cx="4456125" cy="5166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5BD1986-089B-43B1-BAA3-EF89F5DDED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8669260" y="5828600"/>
            <a:ext cx="3676499" cy="49093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3052FD9-31DD-4709-9C37-EF61C89EDA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61244" y="6330214"/>
            <a:ext cx="3133172" cy="36323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7DD38D4-880D-466C-A4E2-4F2A9B7D18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7883" y="6406402"/>
            <a:ext cx="3133172" cy="363230"/>
          </a:xfrm>
          <a:prstGeom prst="rect">
            <a:avLst/>
          </a:prstGeom>
        </p:spPr>
      </p:pic>
      <p:pic>
        <p:nvPicPr>
          <p:cNvPr id="24" name="图片 23" descr="图片包含 照片&#10;&#10;已生成极高可信度的说明">
            <a:extLst>
              <a:ext uri="{FF2B5EF4-FFF2-40B4-BE49-F238E27FC236}">
                <a16:creationId xmlns:a16="http://schemas.microsoft.com/office/drawing/2014/main" id="{D21B9FCE-FC79-4DAB-8900-466F05DB892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792" y="3922825"/>
            <a:ext cx="2213985" cy="304673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6479C70-D05A-4363-B46D-68B7F0078CA2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79512" y="1100945"/>
            <a:ext cx="4542247" cy="298898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82E20DD-766E-4359-8469-4D27753C52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150709">
            <a:off x="9768122" y="3435320"/>
            <a:ext cx="1924096" cy="196058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537BD73-D44C-45C8-8E9A-9ABA499D83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9390" y="4838066"/>
            <a:ext cx="1023188" cy="9471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080554A-C7A4-4927-8117-8DABADADD2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6917" y="3987491"/>
            <a:ext cx="1023188" cy="9471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AE2AFD0-AF74-4223-9164-71128C5EC1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992" y="4624067"/>
            <a:ext cx="843183" cy="73662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8538845-FFCC-41A2-8DB3-48EF1CBBE0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39607" y="514945"/>
            <a:ext cx="2120415" cy="1029403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BA6E5BF3-8B16-4C39-9E79-97C29FEB52C4}"/>
              </a:ext>
            </a:extLst>
          </p:cNvPr>
          <p:cNvSpPr txBox="1"/>
          <p:nvPr/>
        </p:nvSpPr>
        <p:spPr>
          <a:xfrm rot="21261861">
            <a:off x="3690957" y="1143597"/>
            <a:ext cx="2786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C6CA6550-5CAB-4D2F-8BF2-0768CEE366E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38" y="335381"/>
            <a:ext cx="797065" cy="933315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5AFC73B0-EDEF-4078-B8C9-547CA45BE3CC}"/>
              </a:ext>
            </a:extLst>
          </p:cNvPr>
          <p:cNvSpPr txBox="1"/>
          <p:nvPr/>
        </p:nvSpPr>
        <p:spPr>
          <a:xfrm rot="21261861">
            <a:off x="4168602" y="1689049"/>
            <a:ext cx="30448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Created by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宿舍五连座组：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程序：王腾飞   刘力豪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策划：朱陆卿   王腾飞   陈志豪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美工：雷志超   陈志豪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3899178"/>
      </p:ext>
    </p:extLst>
  </p:cSld>
  <p:clrMapOvr>
    <a:masterClrMapping/>
  </p:clrMapOvr>
  <p:transition spd="med">
    <p:pull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81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5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3" dur="25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" dur="500" tmFilter="0, 0; .2, .5; .8, .5; 1, 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6" dur="250" autoRev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7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500" tmFilter="0, 0; .2, .5; .8, .5; 1, 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9" dur="250" autoRev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500" tmFilter="0, 0; .2, .5; .8, .5; 1, 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2" dur="250" autoRev="1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4" dur="500" tmFilter="0, 0; .2, .5; .8, .5; 1, 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5" dur="250" autoRev="1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8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9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0" dur="5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1" dur="25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2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3" dur="500" tmFilter="0, 0; .2, .5; .8, .5; 1, 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4" dur="250" autoRev="1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5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6" dur="500" tmFilter="0, 0; .2, .5; .8, .5; 1, 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7" dur="250" autoRev="1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9" presetID="2" presetClass="entr" presetSubtype="4" fill="hold" nodeType="after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1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1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4" fill="hold" nodeType="withEffect" p14:presetBounceEnd="7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15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16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4" fill="hold" nodeType="withEffect" p14:presetBounceEnd="7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1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2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1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122" presetID="2" presetClass="entr" presetSubtype="4" fill="hold" nodeType="after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2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2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6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127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3" dur="500" tmFilter="0,0; .5, 1; 1, 1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4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135" presetID="2" presetClass="entr" presetSubtype="1" fill="hold" nodeType="after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3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3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1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4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6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9" fill="hold">
                                <p:stCondLst>
                                  <p:cond delay="6150"/>
                                </p:stCondLst>
                                <p:childTnLst>
                                  <p:par>
                                    <p:cTn id="150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500" tmFilter="0,0; .5, 1; 1, 1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  <p:bldP spid="3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81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5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3" dur="25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" dur="500" tmFilter="0, 0; .2, .5; .8, .5; 1, 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6" dur="250" autoRev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7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500" tmFilter="0, 0; .2, .5; .8, .5; 1, 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9" dur="250" autoRev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500" tmFilter="0, 0; .2, .5; .8, .5; 1, 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2" dur="250" autoRev="1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4" dur="500" tmFilter="0, 0; .2, .5; .8, .5; 1, 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5" dur="250" autoRev="1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8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9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0" dur="5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1" dur="25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2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3" dur="500" tmFilter="0, 0; .2, .5; .8, .5; 1, 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4" dur="250" autoRev="1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5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6" dur="500" tmFilter="0, 0; .2, .5; .8, .5; 1, 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7" dur="250" autoRev="1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1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122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6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127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3" dur="500" tmFilter="0,0; .5, 1; 1, 1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4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13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1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4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6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9" fill="hold">
                                <p:stCondLst>
                                  <p:cond delay="6150"/>
                                </p:stCondLst>
                                <p:childTnLst>
                                  <p:par>
                                    <p:cTn id="150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500" tmFilter="0,0; .5, 1; 1, 1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  <p:bldP spid="31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374</Words>
  <Application>Microsoft Office PowerPoint</Application>
  <PresentationFormat>宽屏</PresentationFormat>
  <Paragraphs>49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Lu Qing Zhu</cp:lastModifiedBy>
  <cp:revision>85</cp:revision>
  <dcterms:created xsi:type="dcterms:W3CDTF">2017-07-19T07:11:54Z</dcterms:created>
  <dcterms:modified xsi:type="dcterms:W3CDTF">2019-07-26T00:31:05Z</dcterms:modified>
</cp:coreProperties>
</file>